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3"/>
    <p:sldId id="283" r:id="rId24"/>
    <p:sldId id="284" r:id="rId25"/>
    <p:sldId id="285" r:id="rId26"/>
    <p:sldId id="313" r:id="rId27"/>
    <p:sldId id="312" r:id="rId28"/>
    <p:sldId id="286" r:id="rId29"/>
    <p:sldId id="287" r:id="rId30"/>
    <p:sldId id="289" r:id="rId31"/>
    <p:sldId id="290" r:id="rId32"/>
    <p:sldId id="288" r:id="rId33"/>
    <p:sldId id="291" r:id="rId34"/>
    <p:sldId id="292" r:id="rId35"/>
    <p:sldId id="293" r:id="rId36"/>
    <p:sldId id="294" r:id="rId37"/>
    <p:sldId id="295" r:id="rId38"/>
    <p:sldId id="268" r:id="rId39"/>
    <p:sldId id="296" r:id="rId40"/>
    <p:sldId id="297" r:id="rId41"/>
    <p:sldId id="298" r:id="rId42"/>
    <p:sldId id="299" r:id="rId43"/>
    <p:sldId id="265" r:id="rId44"/>
    <p:sldId id="300" r:id="rId45"/>
    <p:sldId id="301" r:id="rId46"/>
    <p:sldId id="307" r:id="rId47"/>
    <p:sldId id="302" r:id="rId48"/>
    <p:sldId id="311" r:id="rId49"/>
    <p:sldId id="261" r:id="rId50"/>
    <p:sldId id="310" r:id="rId51"/>
    <p:sldId id="314" r:id="rId52"/>
    <p:sldId id="315" r:id="rId53"/>
    <p:sldId id="31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customXml" Target="../customXml/item3.xml"/><Relationship Id="rId6" Type="http://schemas.openxmlformats.org/officeDocument/2006/relationships/slide" Target="slides/slide4.xml"/><Relationship Id="rId59" Type="http://schemas.openxmlformats.org/officeDocument/2006/relationships/customXml" Target="../customXml/item2.xml"/><Relationship Id="rId58" Type="http://schemas.openxmlformats.org/officeDocument/2006/relationships/customXml" Target="../customXml/item1.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9.GIF"/><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hyperlink" Target="https://hevodata.com/learn/tableau-group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hyperlink" Target="https://pulse.itvedant.com/index.php/topic/preview-subtopic-content?subtopic_id=19045&amp;course_id=214&amp;preview=on"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341110" cy="4939665"/>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a:t>
            </a:r>
            <a:endParaRPr lang="en-US" sz="3200" b="0" i="0" u="none" strike="noStrike" dirty="0">
              <a:solidFill>
                <a:srgbClr val="FF0000"/>
              </a:solidFill>
              <a:effectLst/>
              <a:highlight>
                <a:srgbClr val="FFFF00"/>
              </a:highlight>
              <a:latin typeface="Tomorrow"/>
            </a:endParaRPr>
          </a:p>
          <a:p>
            <a:pPr algn="l"/>
            <a:r>
              <a:rPr lang="en-US" sz="3200" b="0" i="0" u="none" strike="noStrike" dirty="0">
                <a:solidFill>
                  <a:srgbClr val="FF0000"/>
                </a:solidFill>
                <a:effectLst/>
                <a:highlight>
                  <a:srgbClr val="FFFF00"/>
                </a:highlight>
                <a:latin typeface="Tomorrow"/>
              </a:rPr>
              <a:t>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97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265" y="311785"/>
            <a:ext cx="11475085" cy="2061210"/>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sz="2400" b="1" dirty="0"/>
              <a:t>Definition</a:t>
            </a:r>
            <a:r>
              <a:rPr lang="en-US" sz="2400" dirty="0"/>
              <a:t>: Allows you to join tables from different databases within the same Tableau workbook.</a:t>
            </a:r>
            <a:endParaRPr lang="en-US" sz="2400" dirty="0"/>
          </a:p>
          <a:p>
            <a:pPr>
              <a:buFont typeface="Arial" panose="020B0604020202020204" pitchFamily="34" charset="0"/>
              <a:buChar char="•"/>
            </a:pPr>
            <a:r>
              <a:rPr lang="en-US" sz="2400" b="1" dirty="0"/>
              <a:t>Process</a:t>
            </a:r>
            <a:r>
              <a:rPr lang="en-US" sz="2400" dirty="0"/>
              <a:t>: In the Data pane, select a second data source and drag a table to the first data source, allowing you to define join conditions.</a:t>
            </a:r>
            <a:endParaRPr lang="en-US" sz="2400"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96769" y="692509"/>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707640" y="992505"/>
            <a:ext cx="6142355" cy="4847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193675"/>
            <a:ext cx="8153400" cy="4500245"/>
          </a:xfrm>
          <a:prstGeom prst="rect">
            <a:avLst/>
          </a:prstGeom>
        </p:spPr>
        <p:txBody>
          <a:bodyPr wrap="square">
            <a:spAutoFit/>
          </a:bodyPr>
          <a:p>
            <a:pPr marL="0" indent="0">
              <a:spcBef>
                <a:spcPts val="500"/>
              </a:spcBef>
              <a:spcAft>
                <a:spcPts val="1000"/>
              </a:spcAft>
            </a:pPr>
            <a:r>
              <a:rPr sz="1600" b="0" i="0">
                <a:solidFill>
                  <a:srgbClr val="001D35"/>
                </a:solidFill>
                <a:latin typeface="Google Sans"/>
                <a:ea typeface="Google Sans"/>
              </a:rPr>
              <a:t>1. Extract Filters: Applied when creating an extract from a data source, these filters remove data that is not needed for the analysis, improving performance.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2. Data Source Filters: These filters are applied at the data source level and are used to restrict the data that is brought into Tableau before any other filters are applied.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3. Context Filters: These filters are applied to the data table before any other filters, effectively defining a subset of data for the analysis.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4. Dimension Filters: These filters allow you to select or exclude specific values within a dimension (e.g., regions, categories).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5. Measure Filters: These filters are used to filter based on the values of measures (e.g., sales, profit).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6. Table Calculation Filters: These filters are applied after all other filters and allow you to filter data based on the results of table calculations.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4793615" y="5826760"/>
            <a:ext cx="7397750" cy="36830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7769225" y="2508250"/>
            <a:ext cx="3533140" cy="1076325"/>
          </a:xfrm>
          <a:prstGeom prst="rect">
            <a:avLst/>
          </a:prstGeom>
        </p:spPr>
        <p:txBody>
          <a:bodyPr wrap="square">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0"/>
            <a:ext cx="5080000" cy="5517515"/>
          </a:xfrm>
          <a:prstGeom prst="rect">
            <a:avLst/>
          </a:prstGeom>
        </p:spPr>
        <p:txBody>
          <a:bodyPr>
            <a:spAutoFit/>
          </a:bodyPr>
          <a:p>
            <a:pPr>
              <a:spcAft>
                <a:spcPct val="60000"/>
              </a:spcAft>
            </a:pPr>
            <a:r>
              <a:rPr sz="2400" b="1"/>
              <a:t>📊 Tableau Actions – Options &amp; Steps (with Demonstration)</a:t>
            </a:r>
            <a:endParaRPr sz="2400" b="1"/>
          </a:p>
          <a:p>
            <a:pPr>
              <a:spcAft>
                <a:spcPct val="60000"/>
              </a:spcAft>
            </a:pPr>
            <a:r>
              <a:rPr sz="2000" b="1"/>
              <a:t>🔹 What are Actions in Tableau?</a:t>
            </a:r>
            <a:endParaRPr sz="2000" b="1"/>
          </a:p>
          <a:p>
            <a:r>
              <a:rPr sz="1400"/>
              <a:t>Actions allow users to interact with dashboards by clicking, hovering, or selecting marks to trigger changes like filtering, highlighting, or navigation.</a:t>
            </a:r>
            <a:endParaRPr sz="1400"/>
          </a:p>
          <a:p>
            <a:pPr>
              <a:spcAft>
                <a:spcPct val="60000"/>
              </a:spcAft>
            </a:pPr>
            <a:r>
              <a:rPr sz="2000" b="1"/>
              <a:t>🔹 Types of Actions in Tableau</a:t>
            </a:r>
            <a:endParaRPr sz="2000" b="1"/>
          </a:p>
          <a:p>
            <a:pPr>
              <a:buAutoNum type="arabicPeriod"/>
            </a:pPr>
            <a:r>
              <a:rPr sz="1400"/>
              <a:t>Filter Action</a:t>
            </a:r>
            <a:endParaRPr sz="1400"/>
          </a:p>
          <a:p>
            <a:pPr>
              <a:buAutoNum type="arabicPeriod"/>
            </a:pPr>
            <a:r>
              <a:rPr sz="1400"/>
              <a:t>Highlight Action</a:t>
            </a:r>
            <a:endParaRPr sz="1400"/>
          </a:p>
          <a:p>
            <a:pPr>
              <a:buAutoNum type="arabicPeriod"/>
            </a:pPr>
            <a:r>
              <a:rPr sz="1400"/>
              <a:t>URL Action</a:t>
            </a:r>
            <a:endParaRPr sz="1400"/>
          </a:p>
          <a:p>
            <a:pPr>
              <a:buAutoNum type="arabicPeriod"/>
            </a:pPr>
            <a:r>
              <a:rPr sz="1400"/>
              <a:t>Go to Sheet Action</a:t>
            </a:r>
            <a:endParaRPr sz="1400"/>
          </a:p>
          <a:p>
            <a:pPr>
              <a:buAutoNum type="arabicPeriod"/>
            </a:pPr>
            <a:endParaRPr sz="1400"/>
          </a:p>
          <a:p>
            <a:pPr>
              <a:buAutoNum type="arabicPeriod"/>
            </a:pPr>
            <a:r>
              <a:rPr sz="1400"/>
              <a:t>Change Parameter Action (advanced)</a:t>
            </a:r>
            <a:endParaRPr sz="1400"/>
          </a:p>
          <a:p>
            <a:pPr>
              <a:spcAft>
                <a:spcPct val="60000"/>
              </a:spcAft>
            </a:pPr>
            <a:r>
              <a:rPr sz="2000" b="1"/>
              <a:t>1️⃣ Filter Action (Most Common)</a:t>
            </a:r>
            <a:endParaRPr sz="2000" b="1"/>
          </a:p>
          <a:p>
            <a:pPr>
              <a:spcAft>
                <a:spcPct val="60000"/>
              </a:spcAft>
            </a:pPr>
            <a:r>
              <a:rPr sz="2000" b="1"/>
              <a:t>✅ Purpose</a:t>
            </a:r>
            <a:endParaRPr sz="2000" b="1"/>
          </a:p>
          <a:p>
            <a:r>
              <a:rPr sz="1400"/>
              <a:t>Filters data in one sheet based on selection in another sheet.</a:t>
            </a:r>
            <a:endParaRPr sz="1400"/>
          </a:p>
          <a:p>
            <a:pPr>
              <a:spcAft>
                <a:spcPct val="60000"/>
              </a:spcAft>
            </a:pPr>
            <a:endParaRPr sz="1400"/>
          </a:p>
        </p:txBody>
      </p:sp>
      <p:sp>
        <p:nvSpPr>
          <p:cNvPr id="4" name="Text Box 3"/>
          <p:cNvSpPr txBox="1"/>
          <p:nvPr/>
        </p:nvSpPr>
        <p:spPr>
          <a:xfrm>
            <a:off x="5293360" y="0"/>
            <a:ext cx="6602730" cy="5970905"/>
          </a:xfrm>
          <a:prstGeom prst="rect">
            <a:avLst/>
          </a:prstGeom>
          <a:noFill/>
        </p:spPr>
        <p:txBody>
          <a:bodyPr wrap="square" rtlCol="0" anchor="t">
            <a:spAutoFit/>
          </a:bodyPr>
          <a:p>
            <a:pPr>
              <a:spcAft>
                <a:spcPct val="60000"/>
              </a:spcAft>
            </a:pPr>
            <a:r>
              <a:rPr sz="2800" b="1">
                <a:sym typeface="+mn-ea"/>
              </a:rPr>
              <a:t>📌 Example</a:t>
            </a:r>
            <a:endParaRPr sz="2800" b="1"/>
          </a:p>
          <a:p>
            <a:r>
              <a:rPr>
                <a:sym typeface="+mn-ea"/>
              </a:rPr>
              <a:t>Click a Region → show only that region’s Sales.</a:t>
            </a:r>
          </a:p>
          <a:p>
            <a:pPr>
              <a:spcAft>
                <a:spcPct val="60000"/>
              </a:spcAft>
            </a:pPr>
            <a:r>
              <a:rPr sz="2800" b="1">
                <a:sym typeface="+mn-ea"/>
              </a:rPr>
              <a:t>🪜 Steps to Create Filter Action</a:t>
            </a:r>
            <a:endParaRPr sz="2800" b="1"/>
          </a:p>
          <a:p>
            <a:pPr>
              <a:buAutoNum type="arabicPeriod"/>
            </a:pPr>
            <a:r>
              <a:rPr>
                <a:sym typeface="+mn-ea"/>
              </a:rPr>
              <a:t>Create at least two worksheets</a:t>
            </a:r>
          </a:p>
          <a:p>
            <a:pPr>
              <a:buAutoNum type="arabicPeriod"/>
            </a:pPr>
            <a:r>
              <a:rPr>
                <a:sym typeface="+mn-ea"/>
              </a:rPr>
              <a:t>Create a Dashboard</a:t>
            </a:r>
          </a:p>
          <a:p>
            <a:pPr>
              <a:buAutoNum type="arabicPeriod"/>
            </a:pPr>
            <a:r>
              <a:rPr>
                <a:sym typeface="+mn-ea"/>
              </a:rPr>
              <a:t>Go to Dashboard → Actions</a:t>
            </a:r>
          </a:p>
          <a:p>
            <a:pPr>
              <a:buAutoNum type="arabicPeriod"/>
            </a:pPr>
            <a:r>
              <a:rPr>
                <a:sym typeface="+mn-ea"/>
              </a:rPr>
              <a:t>Click Add Action → Filter</a:t>
            </a:r>
          </a:p>
          <a:p>
            <a:pPr>
              <a:buAutoNum type="arabicPeriod"/>
            </a:pPr>
            <a:r>
              <a:rPr>
                <a:sym typeface="+mn-ea"/>
              </a:rPr>
              <a:t>Set:</a:t>
            </a:r>
          </a:p>
          <a:p>
            <a:pPr lvl="1">
              <a:buFont typeface="Arial" panose="020B0604020202020204"/>
              <a:buChar char="◦"/>
            </a:pPr>
            <a:r>
              <a:rPr>
                <a:sym typeface="+mn-ea"/>
              </a:rPr>
              <a:t>Source Sheet: Sheet you click</a:t>
            </a:r>
          </a:p>
          <a:p>
            <a:pPr lvl="1">
              <a:buFont typeface="Arial" panose="020B0604020202020204"/>
              <a:buChar char="◦"/>
            </a:pPr>
            <a:r>
              <a:rPr>
                <a:sym typeface="+mn-ea"/>
              </a:rPr>
              <a:t>Target Sheet: Sheet to be filtered</a:t>
            </a:r>
          </a:p>
          <a:p>
            <a:pPr lvl="1">
              <a:buFont typeface="Arial" panose="020B0604020202020204"/>
              <a:buChar char="◦"/>
            </a:pPr>
            <a:r>
              <a:rPr>
                <a:sym typeface="+mn-ea"/>
              </a:rPr>
              <a:t>Run action on: Select / Hover / Menu</a:t>
            </a:r>
          </a:p>
          <a:p>
            <a:pPr lvl="1">
              <a:buFont typeface="Arial" panose="020B0604020202020204"/>
              <a:buChar char="◦"/>
            </a:pPr>
          </a:p>
          <a:p>
            <a:pPr>
              <a:buAutoNum type="arabicPeriod"/>
            </a:pPr>
            <a:r>
              <a:rPr>
                <a:sym typeface="+mn-ea"/>
              </a:rPr>
              <a:t>Choose Clearing selection:</a:t>
            </a:r>
          </a:p>
          <a:p>
            <a:pPr>
              <a:buAutoNum type="arabicPeriod"/>
            </a:pPr>
          </a:p>
          <a:p>
            <a:pPr lvl="1">
              <a:buFont typeface="Arial" panose="020B0604020202020204"/>
              <a:buChar char="◦"/>
            </a:pPr>
            <a:r>
              <a:rPr>
                <a:sym typeface="+mn-ea"/>
              </a:rPr>
              <a:t>Show all values / Exclude all / Keep filtered</a:t>
            </a:r>
          </a:p>
          <a:p>
            <a:pPr lvl="1">
              <a:buFont typeface="Arial" panose="020B0604020202020204"/>
              <a:buChar char="◦"/>
            </a:pPr>
          </a:p>
          <a:p>
            <a:pPr>
              <a:buAutoNum type="arabicPeriod"/>
            </a:pPr>
            <a:r>
              <a:rPr>
                <a:sym typeface="+mn-ea"/>
              </a:rPr>
              <a:t>Click OK</a:t>
            </a:r>
          </a:p>
          <a:p>
            <a:r>
              <a:rPr>
                <a:sym typeface="+mn-ea"/>
              </a:rPr>
              <a:t>✅ Now click on a chart → other chart updates</a:t>
            </a:r>
            <a:endParaRPr lang="en-US">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3755390" cy="5100320"/>
          </a:xfrm>
          <a:prstGeom prst="rect">
            <a:avLst/>
          </a:prstGeom>
        </p:spPr>
        <p:txBody>
          <a:bodyPr wrap="square">
            <a:spAutoFit/>
          </a:bodyPr>
          <a:p>
            <a:pPr>
              <a:spcAft>
                <a:spcPct val="60000"/>
              </a:spcAft>
            </a:pPr>
            <a:r>
              <a:rPr sz="2300" b="1"/>
              <a:t>2️⃣ Highlight Action</a:t>
            </a:r>
            <a:endParaRPr sz="2300" b="1"/>
          </a:p>
          <a:p>
            <a:pPr>
              <a:spcAft>
                <a:spcPct val="60000"/>
              </a:spcAft>
            </a:pPr>
            <a:r>
              <a:rPr sz="2200" b="1"/>
              <a:t>✅ Purpose</a:t>
            </a:r>
            <a:endParaRPr sz="2200" b="1"/>
          </a:p>
          <a:p>
            <a:r>
              <a:rPr sz="1600"/>
              <a:t>Highlights related data instead of filtering.</a:t>
            </a:r>
            <a:endParaRPr sz="1600"/>
          </a:p>
          <a:p>
            <a:pPr>
              <a:spcAft>
                <a:spcPct val="60000"/>
              </a:spcAft>
            </a:pPr>
            <a:r>
              <a:rPr sz="2200" b="1"/>
              <a:t>📌 Example</a:t>
            </a:r>
            <a:endParaRPr sz="2200" b="1"/>
          </a:p>
          <a:p>
            <a:r>
              <a:rPr sz="1600"/>
              <a:t>Hover over a Category → highlight </a:t>
            </a:r>
            <a:endParaRPr sz="1600"/>
          </a:p>
          <a:p>
            <a:r>
              <a:rPr sz="1600"/>
              <a:t>matching records.</a:t>
            </a:r>
            <a:endParaRPr sz="1600"/>
          </a:p>
          <a:p>
            <a:pPr>
              <a:spcAft>
                <a:spcPct val="60000"/>
              </a:spcAft>
            </a:pPr>
            <a:r>
              <a:rPr sz="2200" b="1"/>
              <a:t>🪜 Steps</a:t>
            </a:r>
            <a:endParaRPr sz="2200" b="1"/>
          </a:p>
          <a:p>
            <a:pPr>
              <a:buAutoNum type="arabicPeriod"/>
            </a:pPr>
            <a:r>
              <a:rPr sz="1600"/>
              <a:t>Dashboard → Actions</a:t>
            </a:r>
            <a:endParaRPr sz="1600"/>
          </a:p>
          <a:p>
            <a:pPr>
              <a:buAutoNum type="arabicPeriod"/>
            </a:pPr>
            <a:r>
              <a:rPr sz="1600"/>
              <a:t>Add Action → Highlight</a:t>
            </a:r>
            <a:endParaRPr sz="1600"/>
          </a:p>
          <a:p>
            <a:pPr>
              <a:buAutoNum type="arabicPeriod"/>
            </a:pPr>
            <a:r>
              <a:rPr sz="1600"/>
              <a:t>Choose:</a:t>
            </a:r>
            <a:endParaRPr sz="1600"/>
          </a:p>
          <a:p>
            <a:pPr lvl="1">
              <a:buFont typeface="Arial" panose="020B0604020202020204"/>
              <a:buChar char="◦"/>
            </a:pPr>
            <a:r>
              <a:rPr sz="1600"/>
              <a:t>Source Sheet</a:t>
            </a:r>
            <a:endParaRPr sz="1600"/>
          </a:p>
          <a:p>
            <a:pPr lvl="1">
              <a:buFont typeface="Arial" panose="020B0604020202020204"/>
              <a:buChar char="◦"/>
            </a:pPr>
            <a:r>
              <a:rPr sz="1600"/>
              <a:t>Target Sheet</a:t>
            </a:r>
            <a:endParaRPr sz="1600"/>
          </a:p>
          <a:p>
            <a:pPr lvl="1">
              <a:buFont typeface="Arial" panose="020B0604020202020204"/>
              <a:buChar char="◦"/>
            </a:pPr>
            <a:r>
              <a:rPr sz="1600"/>
              <a:t>Fields to highlight</a:t>
            </a:r>
            <a:endParaRPr sz="1600"/>
          </a:p>
          <a:p>
            <a:pPr>
              <a:buAutoNum type="arabicPeriod"/>
            </a:pPr>
            <a:r>
              <a:rPr sz="1600"/>
              <a:t>Run on Hover or Select</a:t>
            </a:r>
            <a:endParaRPr sz="1600"/>
          </a:p>
          <a:p>
            <a:pPr>
              <a:buAutoNum type="arabicPeriod"/>
            </a:pPr>
            <a:r>
              <a:rPr sz="1600"/>
              <a:t>Click OK</a:t>
            </a:r>
            <a:endParaRPr sz="1600"/>
          </a:p>
        </p:txBody>
      </p:sp>
      <p:sp>
        <p:nvSpPr>
          <p:cNvPr id="3" name="Text Box 2"/>
          <p:cNvSpPr txBox="1"/>
          <p:nvPr/>
        </p:nvSpPr>
        <p:spPr>
          <a:xfrm>
            <a:off x="3334385" y="369570"/>
            <a:ext cx="3776980" cy="4361815"/>
          </a:xfrm>
          <a:prstGeom prst="rect">
            <a:avLst/>
          </a:prstGeom>
        </p:spPr>
        <p:txBody>
          <a:bodyPr wrap="square">
            <a:spAutoFit/>
          </a:bodyPr>
          <a:p>
            <a:pPr>
              <a:spcAft>
                <a:spcPct val="60000"/>
              </a:spcAft>
            </a:pPr>
            <a:r>
              <a:rPr sz="2300" b="1"/>
              <a:t>3️⃣ URL Action</a:t>
            </a:r>
            <a:endParaRPr sz="2300" b="1"/>
          </a:p>
          <a:p>
            <a:pPr>
              <a:spcAft>
                <a:spcPct val="60000"/>
              </a:spcAft>
            </a:pPr>
            <a:r>
              <a:rPr sz="2200" b="1"/>
              <a:t>✅ Purpose</a:t>
            </a:r>
            <a:endParaRPr sz="2200" b="1"/>
          </a:p>
          <a:p>
            <a:r>
              <a:rPr sz="1600"/>
              <a:t>Opens a web page when clicking a mark.</a:t>
            </a:r>
            <a:endParaRPr sz="1600"/>
          </a:p>
          <a:p>
            <a:pPr>
              <a:spcAft>
                <a:spcPct val="60000"/>
              </a:spcAft>
            </a:pPr>
            <a:r>
              <a:rPr sz="2200" b="1"/>
              <a:t>📌 Example</a:t>
            </a:r>
            <a:endParaRPr sz="2200" b="1"/>
          </a:p>
          <a:p>
            <a:r>
              <a:rPr sz="1600"/>
              <a:t>Click Product → opens product website.</a:t>
            </a:r>
            <a:endParaRPr sz="1600"/>
          </a:p>
          <a:p>
            <a:pPr>
              <a:spcAft>
                <a:spcPct val="60000"/>
              </a:spcAft>
            </a:pPr>
            <a:r>
              <a:rPr sz="2200" b="1"/>
              <a:t>🪜 Steps</a:t>
            </a:r>
            <a:endParaRPr sz="2200" b="1"/>
          </a:p>
          <a:p>
            <a:pPr>
              <a:buAutoNum type="arabicPeriod"/>
            </a:pPr>
            <a:r>
              <a:rPr sz="1600"/>
              <a:t>Dashboard → Actions</a:t>
            </a:r>
            <a:endParaRPr sz="1600"/>
          </a:p>
          <a:p>
            <a:pPr>
              <a:buAutoNum type="arabicPeriod"/>
            </a:pPr>
            <a:r>
              <a:rPr sz="1600"/>
              <a:t>Add Action → URL</a:t>
            </a:r>
            <a:endParaRPr sz="1600"/>
          </a:p>
          <a:p>
            <a:pPr>
              <a:buAutoNum type="arabicPeriod"/>
            </a:pPr>
            <a:r>
              <a:rPr sz="1600"/>
              <a:t>Enter:</a:t>
            </a:r>
            <a:endParaRPr sz="1600"/>
          </a:p>
          <a:p>
            <a:pPr lvl="1">
              <a:buFont typeface="Arial" panose="020B0604020202020204"/>
              <a:buChar char="◦"/>
            </a:pPr>
            <a:r>
              <a:rPr sz="1600"/>
              <a:t>URL (can use fields dynamically)</a:t>
            </a:r>
            <a:endParaRPr sz="1600"/>
          </a:p>
          <a:p>
            <a:pPr>
              <a:buAutoNum type="arabicPeriod"/>
            </a:pPr>
            <a:r>
              <a:rPr sz="1600"/>
              <a:t>Choose trigger (Select / Menu)</a:t>
            </a:r>
            <a:endParaRPr sz="1600"/>
          </a:p>
          <a:p>
            <a:pPr>
              <a:buAutoNum type="arabicPeriod"/>
            </a:pPr>
            <a:r>
              <a:rPr sz="1600"/>
              <a:t>Click OK</a:t>
            </a:r>
            <a:endParaRPr sz="1600"/>
          </a:p>
        </p:txBody>
      </p:sp>
      <p:sp>
        <p:nvSpPr>
          <p:cNvPr id="4" name="Text Box 3"/>
          <p:cNvSpPr txBox="1"/>
          <p:nvPr/>
        </p:nvSpPr>
        <p:spPr>
          <a:xfrm>
            <a:off x="7112000" y="317"/>
            <a:ext cx="5080000" cy="4608195"/>
          </a:xfrm>
          <a:prstGeom prst="rect">
            <a:avLst/>
          </a:prstGeom>
        </p:spPr>
        <p:txBody>
          <a:bodyPr>
            <a:spAutoFit/>
          </a:bodyPr>
          <a:p>
            <a:pPr>
              <a:spcAft>
                <a:spcPct val="60000"/>
              </a:spcAft>
            </a:pPr>
            <a:r>
              <a:rPr sz="2300" b="1"/>
              <a:t>4️⃣ Go to Sheet Action</a:t>
            </a:r>
            <a:endParaRPr sz="2300" b="1"/>
          </a:p>
          <a:p>
            <a:pPr>
              <a:spcAft>
                <a:spcPct val="60000"/>
              </a:spcAft>
            </a:pPr>
            <a:r>
              <a:rPr sz="2200" b="1"/>
              <a:t>✅ Purpose</a:t>
            </a:r>
            <a:endParaRPr sz="2200" b="1"/>
          </a:p>
          <a:p>
            <a:r>
              <a:rPr sz="1600"/>
              <a:t>Navigate between sheets or dashboards.</a:t>
            </a:r>
            <a:endParaRPr sz="1600"/>
          </a:p>
          <a:p>
            <a:pPr>
              <a:spcAft>
                <a:spcPct val="60000"/>
              </a:spcAft>
            </a:pPr>
            <a:r>
              <a:rPr sz="2200" b="1"/>
              <a:t>📌 Example</a:t>
            </a:r>
            <a:endParaRPr sz="2200" b="1"/>
          </a:p>
          <a:p>
            <a:r>
              <a:rPr sz="1600"/>
              <a:t>Click summary chart → go to detailed sheet.</a:t>
            </a:r>
            <a:endParaRPr sz="1600"/>
          </a:p>
          <a:p>
            <a:pPr>
              <a:spcAft>
                <a:spcPct val="60000"/>
              </a:spcAft>
            </a:pPr>
            <a:r>
              <a:rPr sz="2200" b="1"/>
              <a:t>🪜 Steps</a:t>
            </a:r>
            <a:endParaRPr sz="2200" b="1"/>
          </a:p>
          <a:p>
            <a:pPr>
              <a:buAutoNum type="arabicPeriod"/>
            </a:pPr>
            <a:r>
              <a:rPr sz="1600"/>
              <a:t>Dashboard → Actions</a:t>
            </a:r>
            <a:endParaRPr sz="1600"/>
          </a:p>
          <a:p>
            <a:pPr>
              <a:buAutoNum type="arabicPeriod"/>
            </a:pPr>
            <a:r>
              <a:rPr sz="1600"/>
              <a:t>Add Action → Go to Sheet</a:t>
            </a:r>
            <a:endParaRPr sz="1600"/>
          </a:p>
          <a:p>
            <a:pPr>
              <a:buAutoNum type="arabicPeriod"/>
            </a:pPr>
            <a:r>
              <a:rPr sz="1600"/>
              <a:t>Select:</a:t>
            </a:r>
            <a:endParaRPr sz="1600"/>
          </a:p>
          <a:p>
            <a:pPr lvl="1">
              <a:buFont typeface="Arial" panose="020B0604020202020204"/>
              <a:buChar char="◦"/>
            </a:pPr>
            <a:r>
              <a:rPr sz="1600"/>
              <a:t>Source Sheet</a:t>
            </a:r>
            <a:endParaRPr sz="1600"/>
          </a:p>
          <a:p>
            <a:pPr lvl="1">
              <a:buFont typeface="Arial" panose="020B0604020202020204"/>
              <a:buChar char="◦"/>
            </a:pPr>
            <a:r>
              <a:rPr sz="1600"/>
              <a:t>Target Sheet/Dashboard</a:t>
            </a:r>
            <a:endParaRPr sz="1600"/>
          </a:p>
          <a:p>
            <a:pPr>
              <a:buAutoNum type="arabicPeriod"/>
            </a:pPr>
            <a:r>
              <a:rPr sz="1600"/>
              <a:t>Choose trigger</a:t>
            </a:r>
            <a:endParaRPr sz="1600"/>
          </a:p>
          <a:p>
            <a:pPr>
              <a:buAutoNum type="arabicPeriod"/>
            </a:pPr>
            <a:r>
              <a:rPr sz="1600"/>
              <a:t>Click OK</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860" y="-317"/>
            <a:ext cx="5080000" cy="829945"/>
          </a:xfrm>
          <a:prstGeom prst="rect">
            <a:avLst/>
          </a:prstGeom>
        </p:spPr>
        <p:txBody>
          <a:bodyPr>
            <a:spAutoFit/>
          </a:bodyPr>
          <a:p>
            <a:pPr>
              <a:spcAft>
                <a:spcPct val="60000"/>
              </a:spcAft>
            </a:pPr>
            <a:r>
              <a:rPr sz="2400" b="1"/>
              <a:t>5️⃣ Action Options (Important for Exams)</a:t>
            </a:r>
            <a:endParaRPr sz="2400" b="1"/>
          </a:p>
        </p:txBody>
      </p:sp>
      <p:graphicFrame>
        <p:nvGraphicFramePr>
          <p:cNvPr id="3" name="Table 2"/>
          <p:cNvGraphicFramePr/>
          <p:nvPr/>
        </p:nvGraphicFramePr>
        <p:xfrm>
          <a:off x="403860" y="829628"/>
          <a:ext cx="10485120" cy="0"/>
        </p:xfrm>
        <a:graphic>
          <a:graphicData uri="http://schemas.openxmlformats.org/drawingml/2006/table">
            <a:tbl>
              <a:tblPr/>
              <a:tblGrid>
                <a:gridCol w="5242560"/>
                <a:gridCol w="5242560"/>
              </a:tblGrid>
              <a:tr h="0">
                <a:tc>
                  <a:txBody>
                    <a:bodyPr/>
                    <a:p>
                      <a:r>
                        <a:rPr sz="1600"/>
                        <a:t>Option</a:t>
                      </a:r>
                      <a:endParaRPr sz="1600"/>
                    </a:p>
                  </a:txBody>
                  <a:tcPr marL="0" marR="0" marT="0" marB="0" anchor="ctr" anchorCtr="0">
                    <a:lnL>
                      <a:noFill/>
                    </a:lnL>
                    <a:lnR>
                      <a:noFill/>
                    </a:lnR>
                    <a:lnT>
                      <a:noFill/>
                    </a:lnT>
                    <a:lnB>
                      <a:noFill/>
                    </a:lnB>
                    <a:noFill/>
                  </a:tcPr>
                </a:tc>
                <a:tc>
                  <a:txBody>
                    <a:bodyPr/>
                    <a:p>
                      <a:r>
                        <a:rPr sz="1600"/>
                        <a:t>Meaning</a:t>
                      </a:r>
                      <a:endParaRPr sz="1600"/>
                    </a:p>
                  </a:txBody>
                  <a:tcPr marL="0" marR="0" marT="0" marB="0" anchor="ctr" anchorCtr="0">
                    <a:lnL>
                      <a:noFill/>
                    </a:lnL>
                    <a:lnR>
                      <a:noFill/>
                    </a:lnR>
                    <a:lnT>
                      <a:noFill/>
                    </a:lnT>
                    <a:lnB>
                      <a:noFill/>
                    </a:lnB>
                    <a:noFill/>
                  </a:tcPr>
                </a:tc>
              </a:tr>
              <a:tr h="0">
                <a:tc>
                  <a:txBody>
                    <a:bodyPr/>
                    <a:p>
                      <a:r>
                        <a:rPr sz="1600"/>
                        <a:t>Run action on</a:t>
                      </a:r>
                      <a:endParaRPr sz="1600"/>
                    </a:p>
                  </a:txBody>
                  <a:tcPr marL="0" marR="0" marT="0" marB="0" anchor="ctr" anchorCtr="0">
                    <a:lnL>
                      <a:noFill/>
                    </a:lnL>
                    <a:lnR>
                      <a:noFill/>
                    </a:lnR>
                    <a:lnT>
                      <a:noFill/>
                    </a:lnT>
                    <a:lnB>
                      <a:noFill/>
                    </a:lnB>
                    <a:noFill/>
                  </a:tcPr>
                </a:tc>
                <a:tc>
                  <a:txBody>
                    <a:bodyPr/>
                    <a:p>
                      <a:r>
                        <a:rPr sz="1600"/>
                        <a:t>Select / Hover / Menu</a:t>
                      </a:r>
                      <a:endParaRPr sz="1600"/>
                    </a:p>
                  </a:txBody>
                  <a:tcPr marL="0" marR="0" marT="0" marB="0" anchor="ctr" anchorCtr="0">
                    <a:lnL>
                      <a:noFill/>
                    </a:lnL>
                    <a:lnR>
                      <a:noFill/>
                    </a:lnR>
                    <a:lnT>
                      <a:noFill/>
                    </a:lnT>
                    <a:lnB>
                      <a:noFill/>
                    </a:lnB>
                    <a:noFill/>
                  </a:tcPr>
                </a:tc>
              </a:tr>
              <a:tr h="0">
                <a:tc>
                  <a:txBody>
                    <a:bodyPr/>
                    <a:p>
                      <a:r>
                        <a:rPr sz="1600"/>
                        <a:t>Source Sheet</a:t>
                      </a:r>
                      <a:endParaRPr sz="1600"/>
                    </a:p>
                  </a:txBody>
                  <a:tcPr marL="0" marR="0" marT="0" marB="0" anchor="ctr" anchorCtr="0">
                    <a:lnL>
                      <a:noFill/>
                    </a:lnL>
                    <a:lnR>
                      <a:noFill/>
                    </a:lnR>
                    <a:lnT>
                      <a:noFill/>
                    </a:lnT>
                    <a:lnB>
                      <a:noFill/>
                    </a:lnB>
                    <a:noFill/>
                  </a:tcPr>
                </a:tc>
                <a:tc>
                  <a:txBody>
                    <a:bodyPr/>
                    <a:p>
                      <a:r>
                        <a:rPr sz="1600"/>
                        <a:t>Sheet user interacts with</a:t>
                      </a:r>
                      <a:endParaRPr sz="1600"/>
                    </a:p>
                  </a:txBody>
                  <a:tcPr marL="0" marR="0" marT="0" marB="0" anchor="ctr" anchorCtr="0">
                    <a:lnL>
                      <a:noFill/>
                    </a:lnL>
                    <a:lnR>
                      <a:noFill/>
                    </a:lnR>
                    <a:lnT>
                      <a:noFill/>
                    </a:lnT>
                    <a:lnB>
                      <a:noFill/>
                    </a:lnB>
                    <a:noFill/>
                  </a:tcPr>
                </a:tc>
              </a:tr>
              <a:tr h="0">
                <a:tc>
                  <a:txBody>
                    <a:bodyPr/>
                    <a:p>
                      <a:r>
                        <a:rPr sz="1600"/>
                        <a:t>Target Sheet</a:t>
                      </a:r>
                      <a:endParaRPr sz="1600"/>
                    </a:p>
                  </a:txBody>
                  <a:tcPr marL="0" marR="0" marT="0" marB="0" anchor="ctr" anchorCtr="0">
                    <a:lnL>
                      <a:noFill/>
                    </a:lnL>
                    <a:lnR>
                      <a:noFill/>
                    </a:lnR>
                    <a:lnT>
                      <a:noFill/>
                    </a:lnT>
                    <a:lnB>
                      <a:noFill/>
                    </a:lnB>
                    <a:noFill/>
                  </a:tcPr>
                </a:tc>
                <a:tc>
                  <a:txBody>
                    <a:bodyPr/>
                    <a:p>
                      <a:r>
                        <a:rPr sz="1600"/>
                        <a:t>Sheet affected</a:t>
                      </a:r>
                      <a:endParaRPr sz="1600"/>
                    </a:p>
                  </a:txBody>
                  <a:tcPr marL="0" marR="0" marT="0" marB="0" anchor="ctr" anchorCtr="0">
                    <a:lnL>
                      <a:noFill/>
                    </a:lnL>
                    <a:lnR>
                      <a:noFill/>
                    </a:lnR>
                    <a:lnT>
                      <a:noFill/>
                    </a:lnT>
                    <a:lnB>
                      <a:noFill/>
                    </a:lnB>
                    <a:noFill/>
                  </a:tcPr>
                </a:tc>
              </a:tr>
              <a:tr h="0">
                <a:tc>
                  <a:txBody>
                    <a:bodyPr/>
                    <a:p>
                      <a:r>
                        <a:rPr sz="1600"/>
                        <a:t>Clearing selection</a:t>
                      </a:r>
                      <a:endParaRPr sz="1600"/>
                    </a:p>
                  </a:txBody>
                  <a:tcPr marL="0" marR="0" marT="0" marB="0" anchor="ctr" anchorCtr="0">
                    <a:lnL>
                      <a:noFill/>
                    </a:lnL>
                    <a:lnR>
                      <a:noFill/>
                    </a:lnR>
                    <a:lnT>
                      <a:noFill/>
                    </a:lnT>
                    <a:lnB>
                      <a:noFill/>
                    </a:lnB>
                    <a:noFill/>
                  </a:tcPr>
                </a:tc>
                <a:tc>
                  <a:txBody>
                    <a:bodyPr/>
                    <a:p>
                      <a:r>
                        <a:rPr sz="1600"/>
                        <a:t>What happens when deselected</a:t>
                      </a:r>
                      <a:endParaRPr sz="1600"/>
                    </a:p>
                  </a:txBody>
                  <a:tcPr marL="0" marR="0" marT="0" marB="0" anchor="ctr" anchorCtr="0">
                    <a:lnL>
                      <a:noFill/>
                    </a:lnL>
                    <a:lnR>
                      <a:noFill/>
                    </a:lnR>
                    <a:lnT>
                      <a:noFill/>
                    </a:lnT>
                    <a:lnB>
                      <a:noFill/>
                    </a:lnB>
                    <a:noFill/>
                  </a:tcPr>
                </a:tc>
              </a:tr>
              <a:tr h="0">
                <a:tc>
                  <a:txBody>
                    <a:bodyPr/>
                    <a:p>
                      <a:r>
                        <a:rPr sz="1600"/>
                        <a:t>Target Filters</a:t>
                      </a:r>
                      <a:endParaRPr sz="1600"/>
                    </a:p>
                  </a:txBody>
                  <a:tcPr marL="0" marR="0" marT="0" marB="0" anchor="ctr" anchorCtr="0">
                    <a:lnL>
                      <a:noFill/>
                    </a:lnL>
                    <a:lnR>
                      <a:noFill/>
                    </a:lnR>
                    <a:lnT>
                      <a:noFill/>
                    </a:lnT>
                    <a:lnB>
                      <a:noFill/>
                    </a:lnB>
                    <a:noFill/>
                  </a:tcPr>
                </a:tc>
                <a:tc>
                  <a:txBody>
                    <a:bodyPr/>
                    <a:p>
                      <a:r>
                        <a:rPr sz="1600"/>
                        <a:t>Selected fields / All fields</a:t>
                      </a:r>
                      <a:endParaRPr sz="16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03860" y="2869248"/>
            <a:ext cx="5080000" cy="2650490"/>
          </a:xfrm>
          <a:prstGeom prst="rect">
            <a:avLst/>
          </a:prstGeom>
        </p:spPr>
        <p:txBody>
          <a:bodyPr>
            <a:spAutoFit/>
          </a:bodyPr>
          <a:p>
            <a:pPr>
              <a:spcAft>
                <a:spcPct val="60000"/>
              </a:spcAft>
            </a:pPr>
            <a:r>
              <a:rPr sz="2400" b="1"/>
              <a:t>🧪 How to Demonstrate in Lab / Viva</a:t>
            </a:r>
            <a:endParaRPr sz="2400" b="1"/>
          </a:p>
          <a:p>
            <a:pPr>
              <a:buAutoNum type="arabicPeriod"/>
            </a:pPr>
            <a:r>
              <a:t>Create Bar Chart (Sales by Category)</a:t>
            </a:r>
          </a:p>
          <a:p>
            <a:pPr>
              <a:buAutoNum type="arabicPeriod"/>
            </a:pPr>
            <a:r>
              <a:t>Create Line Chart (Sales over Time)</a:t>
            </a:r>
          </a:p>
          <a:p>
            <a:pPr>
              <a:buAutoNum type="arabicPeriod"/>
            </a:pPr>
            <a:r>
              <a:t>Add both to a Dashboard</a:t>
            </a:r>
          </a:p>
          <a:p>
            <a:pPr>
              <a:buAutoNum type="arabicPeriod"/>
            </a:pPr>
            <a:r>
              <a:t>Apply Filter Action</a:t>
            </a:r>
          </a:p>
          <a:p>
            <a:pPr>
              <a:buAutoNum type="arabicPeriod"/>
            </a:pPr>
            <a:r>
              <a:t>Click bar → line chart changes</a:t>
            </a:r>
          </a:p>
          <a:p>
            <a:pPr>
              <a:buAutoNum type="arabicPeriod"/>
            </a:pPr>
            <a:r>
              <a:t>Explain: “This is a filter action triggered on selection”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4320"/>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a:t>
            </a:r>
            <a:r>
              <a:rPr lang="en-US" b="1" dirty="0"/>
              <a:t>quantitative data</a:t>
            </a:r>
            <a:r>
              <a:rPr lang="en-US" dirty="0"/>
              <a:t>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a:t>
            </a:r>
            <a:r>
              <a:rPr lang="en-US" b="1" dirty="0"/>
              <a:t>categorical data </a:t>
            </a:r>
            <a:r>
              <a:rPr lang="en-US" dirty="0"/>
              <a:t>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779"/>
            <a:ext cx="11940540" cy="495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a:t>
            </a:r>
            <a:r>
              <a:rPr kumimoji="0" lang="en-US" altLang="en-US" b="1" i="0" u="none" strike="noStrike" cap="none" normalizeH="0" baseline="0" dirty="0">
                <a:ln>
                  <a:noFill/>
                </a:ln>
                <a:solidFill>
                  <a:schemeClr val="tx1"/>
                </a:solidFill>
                <a:effectLst/>
                <a:latin typeface="Arial" panose="020B0604020202020204" pitchFamily="34" charset="0"/>
              </a:rPr>
              <a:t>distinct </a:t>
            </a:r>
            <a:r>
              <a:rPr kumimoji="0" lang="en-US" altLang="en-US" b="0" i="0" u="none" strike="noStrike" cap="none" normalizeH="0" baseline="0" dirty="0">
                <a:ln>
                  <a:noFill/>
                </a:ln>
                <a:solidFill>
                  <a:schemeClr val="tx1"/>
                </a:solidFill>
                <a:effectLst/>
                <a:latin typeface="Arial" panose="020B0604020202020204" pitchFamily="34" charset="0"/>
              </a:rPr>
              <a:t>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30317</Words>
  <Application>WPS Presentation</Application>
  <PresentationFormat>Widescreen</PresentationFormat>
  <Paragraphs>736</Paragraphs>
  <Slides>51</Slides>
  <Notes>3</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51</vt:i4>
      </vt:variant>
    </vt:vector>
  </HeadingPairs>
  <TitlesOfParts>
    <vt:vector size="80"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Google Sans</vt:lpstr>
      <vt:lpstr>Merriweather</vt:lpstr>
      <vt:lpstr>BentonSans-Regular</vt:lpstr>
      <vt:lpstr>Roboto</vt:lpstr>
      <vt:lpstr>inherit</vt:lpstr>
      <vt:lpstr>Roboto</vt:lpstr>
      <vt:lpstr>Arial</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205</cp:revision>
  <dcterms:created xsi:type="dcterms:W3CDTF">2024-09-27T12:48:00Z</dcterms:created>
  <dcterms:modified xsi:type="dcterms:W3CDTF">2025-12-31T05:47:26Z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1033-12.2.0.23196</vt:lpwstr>
  </property>
</Properties>
</file>